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56" d="100"/>
          <a:sy n="156" d="100"/>
        </p:scale>
        <p:origin x="2419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4c2e08883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f4c2e08883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f4c2e08883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f4c2e08883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u="sng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4c2e0888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f4c2e0888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4c2e088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f4c2e088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u="sng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4c2e0888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4c2e0888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f4c2e08883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f4c2e08883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aaf1c1b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7aaf1c1b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d34f209b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d34f209b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d34f209bd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d34f209bd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d34f209bd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d34f209bd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4c2e08883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4c2e08883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eccab5d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eccab5d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d34f209bd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8d34f209bd_2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457edf373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457edf373_2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8d34f209bd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8d34f209bd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457edf37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6457edf37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d34f209bd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d34f209bd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d34f209bd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d34f209bd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d34f209bd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d34f209bd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d34f209bd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d34f209bd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f4c2e0888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f4c2e0888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u="sng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4c2e0888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4c2e0888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6457edf37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6457edf37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4c2e08883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4c2e08883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4c2e08883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f4c2e08883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4c2e08883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4c2e08883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4c2e08883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4c2e08883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4c2e0888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4c2e0888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4c2e08883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4c2e08883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nca.matcovschi@usu.edu" TargetMode="External"/><Relationship Id="rId5" Type="http://schemas.openxmlformats.org/officeDocument/2006/relationships/hyperlink" Target="mailto:rene.eborn@usu.edu" TargetMode="Externa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6345" b="26603"/>
          <a:stretch/>
        </p:blipFill>
        <p:spPr>
          <a:xfrm>
            <a:off x="0" y="0"/>
            <a:ext cx="9144000" cy="34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0" y="3269200"/>
            <a:ext cx="9144000" cy="1874400"/>
          </a:xfrm>
          <a:prstGeom prst="rect">
            <a:avLst/>
          </a:prstGeom>
          <a:solidFill>
            <a:srgbClr val="4B99DC"/>
          </a:solidFill>
          <a:ln w="9525" cap="flat" cmpd="sng">
            <a:solidFill>
              <a:srgbClr val="4B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t="11483" b="14666"/>
          <a:stretch/>
        </p:blipFill>
        <p:spPr>
          <a:xfrm>
            <a:off x="931013" y="3362330"/>
            <a:ext cx="7281999" cy="997650"/>
          </a:xfrm>
          <a:prstGeom prst="rect">
            <a:avLst/>
          </a:prstGeom>
          <a:noFill/>
          <a:ln w="9525" cap="flat" cmpd="sng">
            <a:solidFill>
              <a:srgbClr val="4B99D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b="31539"/>
          <a:stretch/>
        </p:blipFill>
        <p:spPr>
          <a:xfrm rot="-9">
            <a:off x="3103775" y="4594430"/>
            <a:ext cx="2936475" cy="320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/>
          <p:nvPr/>
        </p:nvSpPr>
        <p:spPr>
          <a:xfrm>
            <a:off x="657586" y="1183921"/>
            <a:ext cx="2607900" cy="26079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43" y="990682"/>
            <a:ext cx="2751876" cy="275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3058800" y="726000"/>
            <a:ext cx="3934200" cy="3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b="1">
                <a:solidFill>
                  <a:srgbClr val="00253A"/>
                </a:solidFill>
              </a:rPr>
              <a:t>Post-traditional Barriers &amp; Challenges</a:t>
            </a:r>
            <a:endParaRPr sz="3200" b="1">
              <a:solidFill>
                <a:srgbClr val="00253A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/>
          <p:nvPr/>
        </p:nvSpPr>
        <p:spPr>
          <a:xfrm>
            <a:off x="927650" y="1537304"/>
            <a:ext cx="1828800" cy="18288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143" y="1441818"/>
            <a:ext cx="1999800" cy="19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/>
          <p:nvPr/>
        </p:nvSpPr>
        <p:spPr>
          <a:xfrm>
            <a:off x="6387550" y="1537317"/>
            <a:ext cx="1828800" cy="18288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200" y="1676139"/>
            <a:ext cx="1538751" cy="153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/>
          <p:nvPr/>
        </p:nvSpPr>
        <p:spPr>
          <a:xfrm>
            <a:off x="3657600" y="1537317"/>
            <a:ext cx="1828800" cy="18288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5799" y="1581399"/>
            <a:ext cx="1599324" cy="159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1"/>
          </p:nvPr>
        </p:nvSpPr>
        <p:spPr>
          <a:xfrm>
            <a:off x="3615450" y="3423979"/>
            <a:ext cx="19131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 b="1">
                <a:solidFill>
                  <a:srgbClr val="00253A"/>
                </a:solidFill>
              </a:rPr>
              <a:t>Financial And    Family Status</a:t>
            </a:r>
            <a:endParaRPr sz="1300" b="1">
              <a:solidFill>
                <a:srgbClr val="00253A"/>
              </a:solidFill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4294967295"/>
          </p:nvPr>
        </p:nvSpPr>
        <p:spPr>
          <a:xfrm>
            <a:off x="6185500" y="3423970"/>
            <a:ext cx="22329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High School Graduation Status</a:t>
            </a:r>
            <a:endParaRPr sz="1500" b="1">
              <a:solidFill>
                <a:srgbClr val="00253A"/>
              </a:solidFill>
            </a:endParaRPr>
          </a:p>
        </p:txBody>
      </p:sp>
      <p:sp>
        <p:nvSpPr>
          <p:cNvPr id="170" name="Google Shape;170;p23"/>
          <p:cNvSpPr txBox="1">
            <a:spLocks noGrp="1"/>
          </p:cNvSpPr>
          <p:nvPr>
            <p:ph type="body" idx="4294967295"/>
          </p:nvPr>
        </p:nvSpPr>
        <p:spPr>
          <a:xfrm>
            <a:off x="842150" y="3423979"/>
            <a:ext cx="19998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Enrollment</a:t>
            </a:r>
            <a:endParaRPr b="1">
              <a:solidFill>
                <a:srgbClr val="00253A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Patterns</a:t>
            </a:r>
            <a:endParaRPr sz="1500" b="1">
              <a:solidFill>
                <a:srgbClr val="00253A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600"/>
              </a:spcAft>
              <a:buNone/>
            </a:pPr>
            <a:endParaRPr sz="1500" b="1">
              <a:solidFill>
                <a:srgbClr val="00253A"/>
              </a:solidFill>
            </a:endParaRPr>
          </a:p>
        </p:txBody>
      </p:sp>
      <p:sp>
        <p:nvSpPr>
          <p:cNvPr id="171" name="Google Shape;171;p23"/>
          <p:cNvSpPr txBox="1">
            <a:spLocks noGrp="1"/>
          </p:cNvSpPr>
          <p:nvPr>
            <p:ph type="body" idx="4294967295"/>
          </p:nvPr>
        </p:nvSpPr>
        <p:spPr>
          <a:xfrm>
            <a:off x="844400" y="4071429"/>
            <a:ext cx="19998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 b="0">
                <a:solidFill>
                  <a:srgbClr val="595959"/>
                </a:solidFill>
              </a:rPr>
              <a:t>Graduated high school 2+ years prior</a:t>
            </a:r>
            <a:endParaRPr sz="1200" b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 b="0">
                <a:solidFill>
                  <a:srgbClr val="595959"/>
                </a:solidFill>
              </a:rPr>
              <a:t>Part-time attendance</a:t>
            </a:r>
            <a:endParaRPr sz="1200" b="0">
              <a:solidFill>
                <a:srgbClr val="59595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 b="0">
              <a:solidFill>
                <a:srgbClr val="00253A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0">
              <a:solidFill>
                <a:srgbClr val="00253A"/>
              </a:solidFill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4294967295"/>
          </p:nvPr>
        </p:nvSpPr>
        <p:spPr>
          <a:xfrm>
            <a:off x="3612013" y="4073772"/>
            <a:ext cx="19998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-1905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0"/>
              <a:t>Has dependent children</a:t>
            </a:r>
            <a:endParaRPr sz="1200" b="0"/>
          </a:p>
          <a:p>
            <a:pPr marL="114300" lvl="0" indent="-1905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0"/>
              <a:t>Single parent</a:t>
            </a:r>
            <a:endParaRPr sz="1200" b="0"/>
          </a:p>
          <a:p>
            <a:pPr marL="114300" lvl="0" indent="-1905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0"/>
              <a:t>Employed full-time</a:t>
            </a:r>
            <a:endParaRPr sz="1200" b="0">
              <a:solidFill>
                <a:srgbClr val="595959"/>
              </a:solidFill>
            </a:endParaRPr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4294967295"/>
          </p:nvPr>
        </p:nvSpPr>
        <p:spPr>
          <a:xfrm>
            <a:off x="6034442" y="4071428"/>
            <a:ext cx="22857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0"/>
              <a:t>GED certificate</a:t>
            </a:r>
            <a:endParaRPr sz="1200" b="0"/>
          </a:p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0"/>
              <a:t>Other equivalency diploma for high school</a:t>
            </a:r>
            <a:endParaRPr sz="1200" b="0"/>
          </a:p>
        </p:txBody>
      </p:sp>
      <p:sp>
        <p:nvSpPr>
          <p:cNvPr id="174" name="Google Shape;174;p23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00253A"/>
              </a:solidFill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351750" y="510875"/>
            <a:ext cx="7864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Post-traditional Student Traits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/>
        </p:nvSpPr>
        <p:spPr>
          <a:xfrm>
            <a:off x="351750" y="510875"/>
            <a:ext cx="7864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National Post-traditional Stats</a:t>
            </a:r>
            <a:endParaRPr/>
          </a:p>
        </p:txBody>
      </p:sp>
      <p:sp>
        <p:nvSpPr>
          <p:cNvPr id="181" name="Google Shape;181;p24"/>
          <p:cNvSpPr/>
          <p:nvPr/>
        </p:nvSpPr>
        <p:spPr>
          <a:xfrm>
            <a:off x="674460" y="3253367"/>
            <a:ext cx="747900" cy="73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53A"/>
                </a:solidFill>
              </a:rPr>
              <a:t>44</a:t>
            </a:r>
            <a:endParaRPr sz="2400" b="1">
              <a:solidFill>
                <a:srgbClr val="00253A"/>
              </a:solidFill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674471" y="2349810"/>
            <a:ext cx="747900" cy="73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53A"/>
                </a:solidFill>
              </a:rPr>
              <a:t>47</a:t>
            </a:r>
            <a:endParaRPr sz="2400" b="1">
              <a:solidFill>
                <a:srgbClr val="00253A"/>
              </a:solidFill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674471" y="1489843"/>
            <a:ext cx="747900" cy="737700"/>
          </a:xfrm>
          <a:prstGeom prst="ellipse">
            <a:avLst/>
          </a:prstGeom>
          <a:solidFill>
            <a:srgbClr val="0025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</a:rPr>
              <a:t>74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184" name="Google Shape;184;p24"/>
          <p:cNvSpPr/>
          <p:nvPr/>
        </p:nvSpPr>
        <p:spPr>
          <a:xfrm>
            <a:off x="1305660" y="1472429"/>
            <a:ext cx="323400" cy="319200"/>
          </a:xfrm>
          <a:prstGeom prst="ellipse">
            <a:avLst/>
          </a:prstGeom>
          <a:solidFill>
            <a:srgbClr val="0025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097" y="1390550"/>
            <a:ext cx="506649" cy="49972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1496813" y="1704775"/>
            <a:ext cx="74994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0">
                <a:solidFill>
                  <a:srgbClr val="595959"/>
                </a:solidFill>
              </a:rPr>
              <a:t>of undergraduates meet at least one non-traditional student criteria.</a:t>
            </a:r>
            <a:endParaRPr b="0">
              <a:solidFill>
                <a:srgbClr val="595959"/>
              </a:solidFill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674471" y="4165530"/>
            <a:ext cx="747900" cy="73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53A"/>
                </a:solidFill>
              </a:rPr>
              <a:t>30</a:t>
            </a:r>
            <a:endParaRPr sz="2400" b="1">
              <a:solidFill>
                <a:srgbClr val="00253A"/>
              </a:solidFill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1305660" y="2335062"/>
            <a:ext cx="323400" cy="319200"/>
          </a:xfrm>
          <a:prstGeom prst="ellipse">
            <a:avLst/>
          </a:prstGeom>
          <a:solidFill>
            <a:srgbClr val="0025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097" y="2253184"/>
            <a:ext cx="506649" cy="49972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>
            <a:spLocks noGrp="1"/>
          </p:cNvSpPr>
          <p:nvPr>
            <p:ph type="body" idx="1"/>
          </p:nvPr>
        </p:nvSpPr>
        <p:spPr>
          <a:xfrm>
            <a:off x="1496813" y="2567412"/>
            <a:ext cx="69813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0">
                <a:solidFill>
                  <a:srgbClr val="595959"/>
                </a:solidFill>
              </a:rPr>
              <a:t>of people entering college are over 25 y</a:t>
            </a:r>
            <a:r>
              <a:rPr lang="en">
                <a:solidFill>
                  <a:srgbClr val="595959"/>
                </a:solidFill>
              </a:rPr>
              <a:t>ear old</a:t>
            </a:r>
            <a:r>
              <a:rPr lang="en" b="0">
                <a:solidFill>
                  <a:srgbClr val="595959"/>
                </a:solidFill>
              </a:rPr>
              <a:t>. 40% are over 35.</a:t>
            </a:r>
            <a:endParaRPr b="0">
              <a:solidFill>
                <a:srgbClr val="595959"/>
              </a:solidFill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1305660" y="3231868"/>
            <a:ext cx="323400" cy="319200"/>
          </a:xfrm>
          <a:prstGeom prst="ellipse">
            <a:avLst/>
          </a:prstGeom>
          <a:solidFill>
            <a:srgbClr val="0025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097" y="3149989"/>
            <a:ext cx="506649" cy="49972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>
            <a:spLocks noGrp="1"/>
          </p:cNvSpPr>
          <p:nvPr>
            <p:ph type="body" idx="1"/>
          </p:nvPr>
        </p:nvSpPr>
        <p:spPr>
          <a:xfrm>
            <a:off x="1496813" y="3464219"/>
            <a:ext cx="69813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595959"/>
                </a:solidFill>
              </a:rPr>
              <a:t>of the 4.3 million student parents work full time. 55% of mothers are single parents.</a:t>
            </a:r>
            <a:endParaRPr b="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0">
              <a:solidFill>
                <a:srgbClr val="595959"/>
              </a:solidFill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1305660" y="4136969"/>
            <a:ext cx="323400" cy="319200"/>
          </a:xfrm>
          <a:prstGeom prst="ellipse">
            <a:avLst/>
          </a:prstGeom>
          <a:solidFill>
            <a:srgbClr val="0025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097" y="4055091"/>
            <a:ext cx="506649" cy="49972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>
            <a:spLocks noGrp="1"/>
          </p:cNvSpPr>
          <p:nvPr>
            <p:ph type="body" idx="1"/>
          </p:nvPr>
        </p:nvSpPr>
        <p:spPr>
          <a:xfrm>
            <a:off x="1496813" y="4369325"/>
            <a:ext cx="74994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0">
                <a:solidFill>
                  <a:srgbClr val="595959"/>
                </a:solidFill>
              </a:rPr>
              <a:t>of all entering freshmen are first generation.</a:t>
            </a:r>
            <a:endParaRPr b="0">
              <a:solidFill>
                <a:srgbClr val="595959"/>
              </a:solidFill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00253A"/>
              </a:solidFill>
            </a:endParaRPr>
          </a:p>
        </p:txBody>
      </p:sp>
      <p:sp>
        <p:nvSpPr>
          <p:cNvPr id="198" name="Google Shape;1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412388" y="1919688"/>
            <a:ext cx="1534800" cy="15054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75" y="1914107"/>
            <a:ext cx="1505400" cy="15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/>
          <p:nvPr/>
        </p:nvSpPr>
        <p:spPr>
          <a:xfrm>
            <a:off x="2647075" y="1919688"/>
            <a:ext cx="1534800" cy="15054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6152" y="2067223"/>
            <a:ext cx="1210851" cy="121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/>
          <p:nvPr/>
        </p:nvSpPr>
        <p:spPr>
          <a:xfrm>
            <a:off x="4771913" y="1919675"/>
            <a:ext cx="1534800" cy="15054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5981" y="2067224"/>
            <a:ext cx="1210851" cy="121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>
            <a:off x="7041038" y="1919675"/>
            <a:ext cx="1534800" cy="15054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4868" y="2051368"/>
            <a:ext cx="1210851" cy="121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1"/>
          </p:nvPr>
        </p:nvSpPr>
        <p:spPr>
          <a:xfrm>
            <a:off x="332363" y="3596991"/>
            <a:ext cx="17247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253A"/>
                </a:solidFill>
              </a:rPr>
              <a:t>Time</a:t>
            </a:r>
            <a:endParaRPr sz="2000" b="1">
              <a:solidFill>
                <a:srgbClr val="00253A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600"/>
              </a:spcAft>
              <a:buNone/>
            </a:pPr>
            <a:endParaRPr sz="2000" b="1">
              <a:solidFill>
                <a:srgbClr val="00253A"/>
              </a:solidFill>
            </a:endParaRPr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4294967295"/>
          </p:nvPr>
        </p:nvSpPr>
        <p:spPr>
          <a:xfrm>
            <a:off x="2575600" y="3597116"/>
            <a:ext cx="18234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253A"/>
                </a:solidFill>
              </a:rPr>
              <a:t>Cost</a:t>
            </a:r>
            <a:endParaRPr sz="2000" b="1">
              <a:solidFill>
                <a:srgbClr val="00253A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600"/>
              </a:spcAft>
              <a:buNone/>
            </a:pPr>
            <a:endParaRPr sz="2000" b="1">
              <a:solidFill>
                <a:srgbClr val="00253A"/>
              </a:solidFill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4294967295"/>
          </p:nvPr>
        </p:nvSpPr>
        <p:spPr>
          <a:xfrm>
            <a:off x="4643650" y="3596916"/>
            <a:ext cx="17913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 b="1">
                <a:solidFill>
                  <a:srgbClr val="00253A"/>
                </a:solidFill>
              </a:rPr>
              <a:t>Technology</a:t>
            </a:r>
            <a:endParaRPr sz="2000" b="1">
              <a:solidFill>
                <a:srgbClr val="00253A"/>
              </a:solidFill>
            </a:endParaRPr>
          </a:p>
        </p:txBody>
      </p:sp>
      <p:sp>
        <p:nvSpPr>
          <p:cNvPr id="215" name="Google Shape;215;p25"/>
          <p:cNvSpPr txBox="1">
            <a:spLocks noGrp="1"/>
          </p:cNvSpPr>
          <p:nvPr>
            <p:ph type="body" idx="4294967295"/>
          </p:nvPr>
        </p:nvSpPr>
        <p:spPr>
          <a:xfrm>
            <a:off x="6896738" y="3596866"/>
            <a:ext cx="19539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 b="1">
                <a:solidFill>
                  <a:srgbClr val="00253A"/>
                </a:solidFill>
              </a:rPr>
              <a:t>Confidence</a:t>
            </a:r>
            <a:endParaRPr sz="2000" b="1">
              <a:solidFill>
                <a:srgbClr val="00253A"/>
              </a:solidFill>
            </a:endParaRPr>
          </a:p>
        </p:txBody>
      </p:sp>
      <p:sp>
        <p:nvSpPr>
          <p:cNvPr id="216" name="Google Shape;216;p25"/>
          <p:cNvSpPr txBox="1"/>
          <p:nvPr/>
        </p:nvSpPr>
        <p:spPr>
          <a:xfrm>
            <a:off x="351750" y="510875"/>
            <a:ext cx="8479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Post-traditional Student Challenges</a:t>
            </a:r>
            <a:endParaRPr/>
          </a:p>
        </p:txBody>
      </p:sp>
      <p:sp>
        <p:nvSpPr>
          <p:cNvPr id="217" name="Google Shape;217;p25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3700" b="1">
              <a:solidFill>
                <a:srgbClr val="00253A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213" y="1474377"/>
            <a:ext cx="5740175" cy="32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 txBox="1">
            <a:spLocks noGrp="1"/>
          </p:cNvSpPr>
          <p:nvPr>
            <p:ph type="sldNum" idx="4294967295"/>
          </p:nvPr>
        </p:nvSpPr>
        <p:spPr>
          <a:xfrm>
            <a:off x="435571" y="4711825"/>
            <a:ext cx="5125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| </a:t>
            </a:r>
            <a:r>
              <a:rPr lang="en" sz="1200">
                <a:solidFill>
                  <a:schemeClr val="lt1"/>
                </a:solidFill>
              </a:rPr>
              <a:t> Post-traditional Recruitment Training</a:t>
            </a:r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25" name="Google Shape;225;p26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00253A"/>
              </a:solidFill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351750" y="510875"/>
            <a:ext cx="83931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Post-traditional Student Challenges</a:t>
            </a:r>
            <a:endParaRPr sz="3700" b="1">
              <a:solidFill>
                <a:srgbClr val="4B99D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657586" y="1183921"/>
            <a:ext cx="2607900" cy="26079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41" y="1012989"/>
            <a:ext cx="2951250" cy="29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/>
          <p:nvPr/>
        </p:nvSpPr>
        <p:spPr>
          <a:xfrm>
            <a:off x="3058800" y="726000"/>
            <a:ext cx="4086900" cy="3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b="1">
                <a:solidFill>
                  <a:srgbClr val="00253A"/>
                </a:solidFill>
              </a:rPr>
              <a:t>Post-traditional Opportunities &amp; Resources</a:t>
            </a:r>
            <a:endParaRPr sz="3200" b="1">
              <a:solidFill>
                <a:srgbClr val="00253A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950"/>
            <a:ext cx="9144002" cy="66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 txBox="1"/>
          <p:nvPr/>
        </p:nvSpPr>
        <p:spPr>
          <a:xfrm>
            <a:off x="1561650" y="3727725"/>
            <a:ext cx="60207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Accessibility • Quality • Affordability</a:t>
            </a:r>
            <a:endParaRPr sz="2400" b="1">
              <a:solidFill>
                <a:srgbClr val="FFFFFF"/>
              </a:solidFill>
            </a:endParaRPr>
          </a:p>
        </p:txBody>
      </p:sp>
      <p:pic>
        <p:nvPicPr>
          <p:cNvPr id="240" name="Google Shape;240;p28"/>
          <p:cNvPicPr preferRelativeResize="0"/>
          <p:nvPr/>
        </p:nvPicPr>
        <p:blipFill rotWithShape="1">
          <a:blip r:embed="rId4">
            <a:alphaModFix/>
          </a:blip>
          <a:srcRect b="36708"/>
          <a:stretch/>
        </p:blipFill>
        <p:spPr>
          <a:xfrm>
            <a:off x="0" y="-31948"/>
            <a:ext cx="9144000" cy="302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688" y="414071"/>
            <a:ext cx="8528625" cy="45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4B99DC"/>
              </a:solidFill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351750" y="510875"/>
            <a:ext cx="76233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Online Educational Offering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640" y="3582975"/>
            <a:ext cx="1201400" cy="12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228" y="2393097"/>
            <a:ext cx="1201400" cy="12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 txBox="1"/>
          <p:nvPr/>
        </p:nvSpPr>
        <p:spPr>
          <a:xfrm>
            <a:off x="4737375" y="1300655"/>
            <a:ext cx="4282800" cy="3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00253A"/>
                </a:solidFill>
              </a:rPr>
              <a:t>Online Academic Offerings</a:t>
            </a:r>
            <a:endParaRPr sz="1200" b="1">
              <a:solidFill>
                <a:srgbClr val="4B99D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B99DC"/>
                </a:solidFill>
              </a:rPr>
              <a:t>3 </a:t>
            </a:r>
            <a:r>
              <a:rPr lang="en" sz="1700">
                <a:solidFill>
                  <a:srgbClr val="00253A"/>
                </a:solidFill>
              </a:rPr>
              <a:t>Associate Degrees</a:t>
            </a:r>
            <a:endParaRPr sz="1700">
              <a:solidFill>
                <a:srgbClr val="4B99D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B99DC"/>
                </a:solidFill>
              </a:rPr>
              <a:t>16 </a:t>
            </a:r>
            <a:r>
              <a:rPr lang="en" sz="1700">
                <a:solidFill>
                  <a:srgbClr val="00253A"/>
                </a:solidFill>
              </a:rPr>
              <a:t>Bachelor Degrees</a:t>
            </a:r>
            <a:endParaRPr sz="1700">
              <a:solidFill>
                <a:srgbClr val="4B99D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B99DC"/>
                </a:solidFill>
              </a:rPr>
              <a:t>17 </a:t>
            </a:r>
            <a:r>
              <a:rPr lang="en" sz="1700">
                <a:solidFill>
                  <a:srgbClr val="00253A"/>
                </a:solidFill>
              </a:rPr>
              <a:t>Master Degrees</a:t>
            </a:r>
            <a:endParaRPr sz="1700" b="1">
              <a:solidFill>
                <a:srgbClr val="4B99D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B99DC"/>
                </a:solidFill>
              </a:rPr>
              <a:t>23 </a:t>
            </a:r>
            <a:r>
              <a:rPr lang="en" sz="1700">
                <a:solidFill>
                  <a:srgbClr val="00253A"/>
                </a:solidFill>
              </a:rPr>
              <a:t>Minors</a:t>
            </a:r>
            <a:endParaRPr sz="1700">
              <a:solidFill>
                <a:srgbClr val="4B99D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B99DC"/>
                </a:solidFill>
              </a:rPr>
              <a:t>6 </a:t>
            </a:r>
            <a:r>
              <a:rPr lang="en" sz="1700">
                <a:solidFill>
                  <a:srgbClr val="00253A"/>
                </a:solidFill>
              </a:rPr>
              <a:t>Undergraduate Certificates</a:t>
            </a:r>
            <a:endParaRPr sz="1700">
              <a:solidFill>
                <a:srgbClr val="4B99D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B99DC"/>
                </a:solidFill>
              </a:rPr>
              <a:t>4 </a:t>
            </a:r>
            <a:r>
              <a:rPr lang="en" sz="1700">
                <a:solidFill>
                  <a:srgbClr val="00253A"/>
                </a:solidFill>
              </a:rPr>
              <a:t>Graduate Certificates</a:t>
            </a:r>
            <a:endParaRPr sz="1700" b="1">
              <a:solidFill>
                <a:srgbClr val="0025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B99DC"/>
                </a:solidFill>
              </a:rPr>
              <a:t>3 </a:t>
            </a:r>
            <a:r>
              <a:rPr lang="en" sz="1700">
                <a:solidFill>
                  <a:srgbClr val="00253A"/>
                </a:solidFill>
              </a:rPr>
              <a:t>Professional Licensures/Endorsements</a:t>
            </a:r>
            <a:endParaRPr sz="1700"/>
          </a:p>
        </p:txBody>
      </p:sp>
      <p:pic>
        <p:nvPicPr>
          <p:cNvPr id="255" name="Google Shape;25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226" y="1138179"/>
            <a:ext cx="1201400" cy="12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 txBox="1"/>
          <p:nvPr/>
        </p:nvSpPr>
        <p:spPr>
          <a:xfrm>
            <a:off x="1470965" y="1300500"/>
            <a:ext cx="24684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253A"/>
                </a:solidFill>
              </a:rPr>
              <a:t>Academic Degrees</a:t>
            </a:r>
            <a:endParaRPr sz="1800" b="1">
              <a:solidFill>
                <a:srgbClr val="00253A"/>
              </a:solidFill>
            </a:endParaRPr>
          </a:p>
        </p:txBody>
      </p:sp>
      <p:sp>
        <p:nvSpPr>
          <p:cNvPr id="257" name="Google Shape;257;p30"/>
          <p:cNvSpPr txBox="1"/>
          <p:nvPr/>
        </p:nvSpPr>
        <p:spPr>
          <a:xfrm>
            <a:off x="1345840" y="1619400"/>
            <a:ext cx="32358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●"/>
            </a:pPr>
            <a:r>
              <a:rPr lang="en">
                <a:solidFill>
                  <a:srgbClr val="00253A"/>
                </a:solidFill>
              </a:rPr>
              <a:t>Traditional &amp; CBE teaching </a:t>
            </a:r>
            <a:endParaRPr>
              <a:solidFill>
                <a:srgbClr val="00253A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●"/>
            </a:pPr>
            <a:r>
              <a:rPr lang="en">
                <a:solidFill>
                  <a:srgbClr val="00253A"/>
                </a:solidFill>
              </a:rPr>
              <a:t>Curriculum mapping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258" name="Google Shape;258;p30"/>
          <p:cNvSpPr txBox="1"/>
          <p:nvPr/>
        </p:nvSpPr>
        <p:spPr>
          <a:xfrm>
            <a:off x="1470965" y="2555425"/>
            <a:ext cx="29439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253A"/>
                </a:solidFill>
              </a:rPr>
              <a:t>Continuing Education</a:t>
            </a:r>
            <a:endParaRPr sz="1800" b="1">
              <a:solidFill>
                <a:srgbClr val="00253A"/>
              </a:solidFill>
            </a:endParaRPr>
          </a:p>
        </p:txBody>
      </p:sp>
      <p:sp>
        <p:nvSpPr>
          <p:cNvPr id="259" name="Google Shape;259;p30"/>
          <p:cNvSpPr txBox="1"/>
          <p:nvPr/>
        </p:nvSpPr>
        <p:spPr>
          <a:xfrm>
            <a:off x="1345828" y="2874325"/>
            <a:ext cx="32358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●"/>
            </a:pPr>
            <a:r>
              <a:rPr lang="en">
                <a:solidFill>
                  <a:srgbClr val="00253A"/>
                </a:solidFill>
              </a:rPr>
              <a:t>Professional CEUs</a:t>
            </a:r>
            <a:endParaRPr>
              <a:solidFill>
                <a:srgbClr val="00253A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●"/>
            </a:pPr>
            <a:r>
              <a:rPr lang="en">
                <a:solidFill>
                  <a:srgbClr val="00253A"/>
                </a:solidFill>
              </a:rPr>
              <a:t>Improve know-how &amp; skills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260" name="Google Shape;260;p30"/>
          <p:cNvSpPr txBox="1"/>
          <p:nvPr/>
        </p:nvSpPr>
        <p:spPr>
          <a:xfrm>
            <a:off x="1470965" y="3734150"/>
            <a:ext cx="27771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253A"/>
                </a:solidFill>
              </a:rPr>
              <a:t>Outreach Courses</a:t>
            </a:r>
            <a:endParaRPr sz="1800" b="1">
              <a:solidFill>
                <a:srgbClr val="00253A"/>
              </a:solidFill>
            </a:endParaRPr>
          </a:p>
        </p:txBody>
      </p:sp>
      <p:sp>
        <p:nvSpPr>
          <p:cNvPr id="261" name="Google Shape;261;p30"/>
          <p:cNvSpPr txBox="1"/>
          <p:nvPr/>
        </p:nvSpPr>
        <p:spPr>
          <a:xfrm>
            <a:off x="1345840" y="4053050"/>
            <a:ext cx="32358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●"/>
            </a:pPr>
            <a:r>
              <a:rPr lang="en">
                <a:solidFill>
                  <a:srgbClr val="00253A"/>
                </a:solidFill>
              </a:rPr>
              <a:t>Certificates &amp; Badges </a:t>
            </a:r>
            <a:endParaRPr>
              <a:solidFill>
                <a:srgbClr val="00253A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●"/>
            </a:pPr>
            <a:r>
              <a:rPr lang="en">
                <a:solidFill>
                  <a:srgbClr val="00253A"/>
                </a:solidFill>
              </a:rPr>
              <a:t>Custom content &amp; pathways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4B99DC"/>
              </a:solidFill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351750" y="510875"/>
            <a:ext cx="76233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Online Educational Offering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/>
          <p:nvPr/>
        </p:nvSpPr>
        <p:spPr>
          <a:xfrm>
            <a:off x="313500" y="337575"/>
            <a:ext cx="85170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4B99DC"/>
                </a:solidFill>
              </a:rPr>
              <a:t>NEW</a:t>
            </a:r>
            <a:r>
              <a:rPr lang="en" sz="3400" b="1">
                <a:solidFill>
                  <a:srgbClr val="00253A"/>
                </a:solidFill>
              </a:rPr>
              <a:t> USU Program Launches</a:t>
            </a:r>
            <a:endParaRPr sz="3400" b="1">
              <a:solidFill>
                <a:srgbClr val="00253A"/>
              </a:solidFill>
            </a:endParaRPr>
          </a:p>
        </p:txBody>
      </p:sp>
      <p:sp>
        <p:nvSpPr>
          <p:cNvPr id="269" name="Google Shape;269;p31"/>
          <p:cNvSpPr/>
          <p:nvPr/>
        </p:nvSpPr>
        <p:spPr>
          <a:xfrm rot="-5400000">
            <a:off x="2638325" y="-1370700"/>
            <a:ext cx="3849900" cy="9178500"/>
          </a:xfrm>
          <a:prstGeom prst="rect">
            <a:avLst/>
          </a:prstGeom>
          <a:solidFill>
            <a:srgbClr val="4B99DC"/>
          </a:solidFill>
          <a:ln w="9525" cap="flat" cmpd="sng">
            <a:solidFill>
              <a:srgbClr val="4B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1"/>
          <p:cNvSpPr txBox="1"/>
          <p:nvPr/>
        </p:nvSpPr>
        <p:spPr>
          <a:xfrm>
            <a:off x="390900" y="1562825"/>
            <a:ext cx="37656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FFFFF"/>
                </a:solidFill>
              </a:rPr>
              <a:t>CERTIFICATES</a:t>
            </a:r>
            <a:endParaRPr sz="1900" b="1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 b="1">
                <a:solidFill>
                  <a:srgbClr val="FFFFFF"/>
                </a:solidFill>
              </a:rPr>
              <a:t>Computer Science</a:t>
            </a:r>
            <a:endParaRPr sz="1900" b="1">
              <a:solidFill>
                <a:srgbClr val="FFFFFF"/>
              </a:solidFill>
            </a:endParaRPr>
          </a:p>
          <a:p>
            <a:pPr marL="457200" marR="0" lvl="0" indent="-34925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 b="1">
                <a:solidFill>
                  <a:srgbClr val="FFFFFF"/>
                </a:solidFill>
              </a:rPr>
              <a:t>Inclusive Leadership</a:t>
            </a:r>
            <a:endParaRPr sz="1900" b="1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FFFFF"/>
                </a:solidFill>
              </a:rPr>
              <a:t>COMPLETION PROGRAMS</a:t>
            </a:r>
            <a:endParaRPr sz="1900" b="1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n" sz="1900" b="1">
                <a:solidFill>
                  <a:schemeClr val="lt1"/>
                </a:solidFill>
              </a:rPr>
              <a:t>Integrated Studies, BS</a:t>
            </a:r>
            <a:endParaRPr sz="1900" b="1">
              <a:solidFill>
                <a:schemeClr val="lt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 b="1">
                <a:solidFill>
                  <a:schemeClr val="lt1"/>
                </a:solidFill>
              </a:rPr>
              <a:t>Nursing RN to BSN </a:t>
            </a:r>
            <a:endParaRPr sz="1900" b="1">
              <a:solidFill>
                <a:schemeClr val="lt1"/>
              </a:solidFill>
            </a:endParaRPr>
          </a:p>
        </p:txBody>
      </p:sp>
      <p:sp>
        <p:nvSpPr>
          <p:cNvPr id="271" name="Google Shape;271;p31"/>
          <p:cNvSpPr txBox="1"/>
          <p:nvPr/>
        </p:nvSpPr>
        <p:spPr>
          <a:xfrm>
            <a:off x="3931200" y="1549975"/>
            <a:ext cx="4824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</a:rPr>
              <a:t>DEGREES</a:t>
            </a:r>
            <a:endParaRPr sz="1900" b="1">
              <a:solidFill>
                <a:schemeClr val="lt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 b="1">
                <a:solidFill>
                  <a:schemeClr val="lt1"/>
                </a:solidFill>
              </a:rPr>
              <a:t>Criminal Justice, AS</a:t>
            </a:r>
            <a:endParaRPr sz="1900" b="1">
              <a:solidFill>
                <a:schemeClr val="lt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 b="1">
                <a:solidFill>
                  <a:schemeClr val="lt1"/>
                </a:solidFill>
              </a:rPr>
              <a:t>Management, BS</a:t>
            </a:r>
            <a:endParaRPr sz="1900" b="1">
              <a:solidFill>
                <a:schemeClr val="lt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 b="1">
                <a:solidFill>
                  <a:schemeClr val="lt1"/>
                </a:solidFill>
              </a:rPr>
              <a:t>Human Experience Design &amp; Interaction, BS</a:t>
            </a:r>
            <a:endParaRPr sz="1900" b="1">
              <a:solidFill>
                <a:schemeClr val="lt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 b="1">
                <a:solidFill>
                  <a:schemeClr val="lt1"/>
                </a:solidFill>
              </a:rPr>
              <a:t>Sociology, BS</a:t>
            </a:r>
            <a:endParaRPr sz="1900" b="1">
              <a:solidFill>
                <a:schemeClr val="lt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 b="1">
                <a:solidFill>
                  <a:schemeClr val="lt1"/>
                </a:solidFill>
              </a:rPr>
              <a:t>Sport Management, MS</a:t>
            </a:r>
            <a:endParaRPr sz="1900" b="1">
              <a:solidFill>
                <a:schemeClr val="lt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 b="1">
                <a:solidFill>
                  <a:schemeClr val="lt1"/>
                </a:solidFill>
              </a:rPr>
              <a:t>Career &amp; Technical Education, PhD</a:t>
            </a:r>
            <a:endParaRPr sz="1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657586" y="1183921"/>
            <a:ext cx="2607900" cy="26079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900" y="1038150"/>
            <a:ext cx="2884500" cy="28845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058800" y="726000"/>
            <a:ext cx="3368700" cy="3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b="1">
                <a:solidFill>
                  <a:srgbClr val="00253A"/>
                </a:solidFill>
              </a:rPr>
              <a:t>A Quick History Lesson</a:t>
            </a:r>
            <a:endParaRPr sz="3200" b="1">
              <a:solidFill>
                <a:srgbClr val="00253A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3476" y="1237773"/>
            <a:ext cx="1636824" cy="163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7676" y="1267575"/>
            <a:ext cx="1577226" cy="157722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 txBox="1"/>
          <p:nvPr/>
        </p:nvSpPr>
        <p:spPr>
          <a:xfrm>
            <a:off x="979058" y="2689584"/>
            <a:ext cx="24684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253A"/>
                </a:solidFill>
              </a:rPr>
              <a:t>In-state</a:t>
            </a:r>
            <a:endParaRPr sz="1800" b="1">
              <a:solidFill>
                <a:srgbClr val="00253A"/>
              </a:solidFill>
            </a:endParaRPr>
          </a:p>
        </p:txBody>
      </p:sp>
      <p:sp>
        <p:nvSpPr>
          <p:cNvPr id="279" name="Google Shape;279;p32"/>
          <p:cNvSpPr txBox="1"/>
          <p:nvPr/>
        </p:nvSpPr>
        <p:spPr>
          <a:xfrm>
            <a:off x="853950" y="3008475"/>
            <a:ext cx="34413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●"/>
            </a:pPr>
            <a:r>
              <a:rPr lang="en">
                <a:solidFill>
                  <a:srgbClr val="00253A"/>
                </a:solidFill>
              </a:rPr>
              <a:t>Same tuition for face-to-face, online and broadcast classes</a:t>
            </a:r>
            <a:endParaRPr>
              <a:solidFill>
                <a:srgbClr val="00253A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●"/>
            </a:pPr>
            <a:r>
              <a:rPr lang="en">
                <a:solidFill>
                  <a:srgbClr val="00253A"/>
                </a:solidFill>
              </a:rPr>
              <a:t>Special tuition for Southeast &amp; CTE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280" name="Google Shape;280;p32"/>
          <p:cNvSpPr txBox="1"/>
          <p:nvPr/>
        </p:nvSpPr>
        <p:spPr>
          <a:xfrm>
            <a:off x="4764790" y="2689584"/>
            <a:ext cx="29439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253A"/>
                </a:solidFill>
              </a:rPr>
              <a:t>Out-of-state</a:t>
            </a:r>
            <a:endParaRPr sz="1800" b="1">
              <a:solidFill>
                <a:srgbClr val="00253A"/>
              </a:solidFill>
            </a:endParaRPr>
          </a:p>
        </p:txBody>
      </p:sp>
      <p:sp>
        <p:nvSpPr>
          <p:cNvPr id="281" name="Google Shape;281;p32"/>
          <p:cNvSpPr txBox="1"/>
          <p:nvPr/>
        </p:nvSpPr>
        <p:spPr>
          <a:xfrm>
            <a:off x="4639650" y="3008484"/>
            <a:ext cx="36504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●"/>
            </a:pPr>
            <a:r>
              <a:rPr lang="en">
                <a:solidFill>
                  <a:srgbClr val="00253A"/>
                </a:solidFill>
              </a:rPr>
              <a:t>Special tuition only rates as follows:</a:t>
            </a:r>
            <a:endParaRPr>
              <a:solidFill>
                <a:srgbClr val="00253A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○"/>
            </a:pPr>
            <a:r>
              <a:rPr lang="en">
                <a:solidFill>
                  <a:srgbClr val="00253A"/>
                </a:solidFill>
              </a:rPr>
              <a:t>Undergraduate: $369 per credit</a:t>
            </a:r>
            <a:endParaRPr>
              <a:solidFill>
                <a:srgbClr val="00253A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253A"/>
              </a:buClr>
              <a:buSzPts val="1400"/>
              <a:buChar char="○"/>
            </a:pPr>
            <a:r>
              <a:rPr lang="en">
                <a:solidFill>
                  <a:srgbClr val="00253A"/>
                </a:solidFill>
              </a:rPr>
              <a:t>Graduate: $471 per credit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282" name="Google Shape;282;p32"/>
          <p:cNvSpPr txBox="1"/>
          <p:nvPr/>
        </p:nvSpPr>
        <p:spPr>
          <a:xfrm>
            <a:off x="520200" y="3857676"/>
            <a:ext cx="69984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4B99DC"/>
                </a:solidFill>
              </a:rPr>
              <a:t>NEW!</a:t>
            </a:r>
            <a:endParaRPr sz="3500" b="1">
              <a:solidFill>
                <a:srgbClr val="4B99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B99DC"/>
                </a:solidFill>
              </a:rPr>
              <a:t>$15 per credit course fee starting Fall 2020</a:t>
            </a:r>
            <a:endParaRPr sz="2000" b="1">
              <a:solidFill>
                <a:srgbClr val="4B99DC"/>
              </a:solidFill>
            </a:endParaRPr>
          </a:p>
        </p:txBody>
      </p:sp>
      <p:sp>
        <p:nvSpPr>
          <p:cNvPr id="283" name="Google Shape;283;p32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3700" b="1">
              <a:solidFill>
                <a:srgbClr val="00253A"/>
              </a:solidFill>
            </a:endParaRPr>
          </a:p>
        </p:txBody>
      </p:sp>
      <p:sp>
        <p:nvSpPr>
          <p:cNvPr id="284" name="Google Shape;284;p32"/>
          <p:cNvSpPr txBox="1"/>
          <p:nvPr/>
        </p:nvSpPr>
        <p:spPr>
          <a:xfrm>
            <a:off x="351750" y="510886"/>
            <a:ext cx="50310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Tuition &amp; Fees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3A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3"/>
          <p:cNvPicPr preferRelativeResize="0"/>
          <p:nvPr/>
        </p:nvPicPr>
        <p:blipFill rotWithShape="1">
          <a:blip r:embed="rId3">
            <a:alphaModFix/>
          </a:blip>
          <a:srcRect b="2008"/>
          <a:stretch/>
        </p:blipFill>
        <p:spPr>
          <a:xfrm>
            <a:off x="-65825" y="-728675"/>
            <a:ext cx="9275625" cy="558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 txBox="1"/>
          <p:nvPr/>
        </p:nvSpPr>
        <p:spPr>
          <a:xfrm>
            <a:off x="651525" y="4812925"/>
            <a:ext cx="30000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1. USU Online Student Satisfaction Survey | 2019</a:t>
            </a:r>
            <a:endParaRPr sz="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2. USU Statewide Student Persona Survey | 2018</a:t>
            </a:r>
            <a:endParaRPr sz="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870" y="2970975"/>
            <a:ext cx="1413024" cy="14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4"/>
          <p:cNvPicPr preferRelativeResize="0"/>
          <p:nvPr/>
        </p:nvPicPr>
        <p:blipFill rotWithShape="1">
          <a:blip r:embed="rId4">
            <a:alphaModFix/>
          </a:blip>
          <a:srcRect l="149" r="139"/>
          <a:stretch/>
        </p:blipFill>
        <p:spPr>
          <a:xfrm>
            <a:off x="3771651" y="2956822"/>
            <a:ext cx="1441299" cy="14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0246" y="2956830"/>
            <a:ext cx="1441275" cy="14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0563" y="971475"/>
            <a:ext cx="1441275" cy="14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2910" y="985573"/>
            <a:ext cx="1413024" cy="141307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4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00253A"/>
              </a:solidFill>
            </a:endParaRPr>
          </a:p>
        </p:txBody>
      </p:sp>
      <p:sp>
        <p:nvSpPr>
          <p:cNvPr id="301" name="Google Shape;301;p34"/>
          <p:cNvSpPr txBox="1"/>
          <p:nvPr/>
        </p:nvSpPr>
        <p:spPr>
          <a:xfrm>
            <a:off x="1118073" y="2132213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Credit Transfers from Other Universities</a:t>
            </a:r>
            <a:endParaRPr>
              <a:solidFill>
                <a:srgbClr val="00253A"/>
              </a:solidFill>
            </a:endParaRPr>
          </a:p>
        </p:txBody>
      </p:sp>
      <p:pic>
        <p:nvPicPr>
          <p:cNvPr id="302" name="Google Shape;302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7448" y="971463"/>
            <a:ext cx="1441299" cy="144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 txBox="1"/>
          <p:nvPr/>
        </p:nvSpPr>
        <p:spPr>
          <a:xfrm>
            <a:off x="2806748" y="2132213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2nd Bachelor’s Option for All Online Programs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304" name="Google Shape;304;p34"/>
          <p:cNvSpPr txBox="1"/>
          <p:nvPr/>
        </p:nvSpPr>
        <p:spPr>
          <a:xfrm>
            <a:off x="4394423" y="2132213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Financial Aid, Scholarships &amp; Loan Eligibility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1957032" y="4117575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Free</a:t>
            </a:r>
            <a:endParaRPr b="1">
              <a:solidFill>
                <a:srgbClr val="00253A"/>
              </a:solidFill>
            </a:endParaRPr>
          </a:p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Testing &amp; Proctoring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3611732" y="4117575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Online</a:t>
            </a:r>
            <a:endParaRPr b="1">
              <a:solidFill>
                <a:srgbClr val="00253A"/>
              </a:solidFill>
            </a:endParaRPr>
          </a:p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Library</a:t>
            </a:r>
            <a:endParaRPr b="1">
              <a:solidFill>
                <a:srgbClr val="00253A"/>
              </a:solidFill>
            </a:endParaRPr>
          </a:p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Access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307" name="Google Shape;307;p34"/>
          <p:cNvSpPr txBox="1"/>
          <p:nvPr/>
        </p:nvSpPr>
        <p:spPr>
          <a:xfrm>
            <a:off x="5262943" y="4117575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Academic Support &amp;</a:t>
            </a:r>
            <a:endParaRPr b="1">
              <a:solidFill>
                <a:srgbClr val="00253A"/>
              </a:solidFill>
            </a:endParaRPr>
          </a:p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Coaching</a:t>
            </a:r>
            <a:endParaRPr>
              <a:solidFill>
                <a:srgbClr val="00253A"/>
              </a:solidFill>
            </a:endParaRPr>
          </a:p>
        </p:txBody>
      </p:sp>
      <p:pic>
        <p:nvPicPr>
          <p:cNvPr id="308" name="Google Shape;308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03485" y="971459"/>
            <a:ext cx="1441299" cy="144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4"/>
          <p:cNvSpPr txBox="1"/>
          <p:nvPr/>
        </p:nvSpPr>
        <p:spPr>
          <a:xfrm>
            <a:off x="5849423" y="2132213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E-tutoring Services Available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310" name="Google Shape;310;p34"/>
          <p:cNvSpPr txBox="1"/>
          <p:nvPr/>
        </p:nvSpPr>
        <p:spPr>
          <a:xfrm>
            <a:off x="351750" y="510875"/>
            <a:ext cx="67620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Students Reap the Benefits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817" y="1164748"/>
            <a:ext cx="1126700" cy="11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342" y="2976401"/>
            <a:ext cx="1441275" cy="14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0366" y="2976388"/>
            <a:ext cx="1441275" cy="14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5"/>
          <p:cNvSpPr txBox="1"/>
          <p:nvPr/>
        </p:nvSpPr>
        <p:spPr>
          <a:xfrm>
            <a:off x="6100425" y="2204400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IT Service</a:t>
            </a:r>
            <a:endParaRPr b="1">
              <a:solidFill>
                <a:srgbClr val="00253A"/>
              </a:solidFill>
            </a:endParaRPr>
          </a:p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Desk Full Time Support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319" name="Google Shape;319;p35"/>
          <p:cNvSpPr txBox="1"/>
          <p:nvPr/>
        </p:nvSpPr>
        <p:spPr>
          <a:xfrm>
            <a:off x="3612788" y="4137125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Career</a:t>
            </a:r>
            <a:endParaRPr b="1">
              <a:solidFill>
                <a:srgbClr val="00253A"/>
              </a:solidFill>
            </a:endParaRPr>
          </a:p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Design Center Access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320" name="Google Shape;320;p35"/>
          <p:cNvSpPr txBox="1"/>
          <p:nvPr/>
        </p:nvSpPr>
        <p:spPr>
          <a:xfrm>
            <a:off x="5384863" y="4137125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Disability Resource Center Access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321" name="Google Shape;321;p35"/>
          <p:cNvSpPr txBox="1"/>
          <p:nvPr/>
        </p:nvSpPr>
        <p:spPr>
          <a:xfrm>
            <a:off x="1114325" y="2204400"/>
            <a:ext cx="14979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Peer Mentoring &amp; Study Groups</a:t>
            </a:r>
            <a:endParaRPr>
              <a:solidFill>
                <a:srgbClr val="00253A"/>
              </a:solidFill>
            </a:endParaRPr>
          </a:p>
        </p:txBody>
      </p:sp>
      <p:pic>
        <p:nvPicPr>
          <p:cNvPr id="322" name="Google Shape;32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2441" y="2976408"/>
            <a:ext cx="1441275" cy="14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5"/>
          <p:cNvSpPr txBox="1"/>
          <p:nvPr/>
        </p:nvSpPr>
        <p:spPr>
          <a:xfrm>
            <a:off x="2882575" y="2212300"/>
            <a:ext cx="12048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Online Student Clubs</a:t>
            </a:r>
            <a:endParaRPr>
              <a:solidFill>
                <a:srgbClr val="00253A"/>
              </a:solidFill>
            </a:endParaRPr>
          </a:p>
        </p:txBody>
      </p:sp>
      <p:sp>
        <p:nvSpPr>
          <p:cNvPr id="324" name="Google Shape;324;p35"/>
          <p:cNvSpPr txBox="1"/>
          <p:nvPr/>
        </p:nvSpPr>
        <p:spPr>
          <a:xfrm>
            <a:off x="1911725" y="4137125"/>
            <a:ext cx="17427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Veteran &amp; Military Student Resources</a:t>
            </a:r>
            <a:endParaRPr>
              <a:solidFill>
                <a:srgbClr val="00253A"/>
              </a:solidFill>
            </a:endParaRPr>
          </a:p>
        </p:txBody>
      </p:sp>
      <p:pic>
        <p:nvPicPr>
          <p:cNvPr id="325" name="Google Shape;32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6413" y="1207473"/>
            <a:ext cx="1190288" cy="114137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5"/>
          <p:cNvSpPr txBox="1"/>
          <p:nvPr/>
        </p:nvSpPr>
        <p:spPr>
          <a:xfrm>
            <a:off x="4357725" y="2204400"/>
            <a:ext cx="17427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53A"/>
                </a:solidFill>
              </a:rPr>
              <a:t>Student Wellness Support</a:t>
            </a:r>
            <a:endParaRPr>
              <a:solidFill>
                <a:srgbClr val="00253A"/>
              </a:solidFill>
            </a:endParaRPr>
          </a:p>
        </p:txBody>
      </p:sp>
      <p:pic>
        <p:nvPicPr>
          <p:cNvPr id="327" name="Google Shape;32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4325" y="997473"/>
            <a:ext cx="1497900" cy="14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5"/>
          <p:cNvSpPr/>
          <p:nvPr/>
        </p:nvSpPr>
        <p:spPr>
          <a:xfrm>
            <a:off x="3100400" y="1299598"/>
            <a:ext cx="904800" cy="904800"/>
          </a:xfrm>
          <a:prstGeom prst="ellipse">
            <a:avLst/>
          </a:prstGeom>
          <a:solidFill>
            <a:srgbClr val="6CA9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9" name="Google Shape;329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0904" y="1392155"/>
            <a:ext cx="834270" cy="7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5"/>
          <p:cNvSpPr/>
          <p:nvPr/>
        </p:nvSpPr>
        <p:spPr>
          <a:xfrm>
            <a:off x="4779138" y="1275710"/>
            <a:ext cx="904800" cy="904800"/>
          </a:xfrm>
          <a:prstGeom prst="ellipse">
            <a:avLst/>
          </a:prstGeom>
          <a:solidFill>
            <a:srgbClr val="6CA9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1" name="Google Shape;331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07417" y="1334687"/>
            <a:ext cx="642170" cy="7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5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00253A"/>
              </a:solidFill>
            </a:endParaRPr>
          </a:p>
        </p:txBody>
      </p:sp>
      <p:sp>
        <p:nvSpPr>
          <p:cNvPr id="333" name="Google Shape;333;p35"/>
          <p:cNvSpPr txBox="1"/>
          <p:nvPr/>
        </p:nvSpPr>
        <p:spPr>
          <a:xfrm>
            <a:off x="351750" y="510875"/>
            <a:ext cx="65112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Students Reap the Benefits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6"/>
          <p:cNvSpPr txBox="1"/>
          <p:nvPr/>
        </p:nvSpPr>
        <p:spPr>
          <a:xfrm>
            <a:off x="342725" y="181825"/>
            <a:ext cx="58092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4B99DC"/>
                </a:solidFill>
              </a:rPr>
              <a:t>Earned Admissions</a:t>
            </a:r>
            <a:endParaRPr sz="3400" b="1">
              <a:solidFill>
                <a:srgbClr val="4B99DC"/>
              </a:solidFill>
            </a:endParaRPr>
          </a:p>
        </p:txBody>
      </p:sp>
      <p:sp>
        <p:nvSpPr>
          <p:cNvPr id="339" name="Google Shape;339;p36"/>
          <p:cNvSpPr txBox="1"/>
          <p:nvPr/>
        </p:nvSpPr>
        <p:spPr>
          <a:xfrm>
            <a:off x="397075" y="872476"/>
            <a:ext cx="42096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00253A"/>
                </a:solidFill>
                <a:highlight>
                  <a:srgbClr val="FFFFFF"/>
                </a:highlight>
              </a:rPr>
              <a:t>We Want You at USU</a:t>
            </a:r>
            <a:endParaRPr sz="1800" b="1">
              <a:solidFill>
                <a:srgbClr val="00253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53A"/>
                </a:solidFill>
              </a:rPr>
              <a:t>If students do not meet the criteria for admission for Utah State, they can still be admitted to USU in good standing by successfully completing three self-paced online courses.</a:t>
            </a:r>
            <a:endParaRPr sz="1200">
              <a:solidFill>
                <a:srgbClr val="00253A"/>
              </a:solidFill>
            </a:endParaRPr>
          </a:p>
          <a:p>
            <a:pPr marL="457200" lvl="0" indent="-304800" algn="l" rtl="0">
              <a:spcBef>
                <a:spcPts val="600"/>
              </a:spcBef>
              <a:spcAft>
                <a:spcPts val="0"/>
              </a:spcAft>
              <a:buClr>
                <a:srgbClr val="00253A"/>
              </a:buClr>
              <a:buSzPts val="1200"/>
              <a:buChar char="●"/>
            </a:pPr>
            <a:r>
              <a:rPr lang="en" sz="1200" b="1">
                <a:solidFill>
                  <a:srgbClr val="4B99DC"/>
                </a:solidFill>
              </a:rPr>
              <a:t>$130</a:t>
            </a:r>
            <a:r>
              <a:rPr lang="en" sz="1200">
                <a:solidFill>
                  <a:srgbClr val="4B99DC"/>
                </a:solidFill>
              </a:rPr>
              <a:t> Monthly Subscription </a:t>
            </a:r>
            <a:endParaRPr sz="1200">
              <a:solidFill>
                <a:srgbClr val="00253A"/>
              </a:solidFill>
            </a:endParaRPr>
          </a:p>
          <a:p>
            <a:pPr marL="457200" lvl="0" indent="-304800" algn="l" rtl="0">
              <a:spcBef>
                <a:spcPts val="300"/>
              </a:spcBef>
              <a:spcAft>
                <a:spcPts val="0"/>
              </a:spcAft>
              <a:buClr>
                <a:srgbClr val="00253A"/>
              </a:buClr>
              <a:buSzPts val="1200"/>
              <a:buChar char="●"/>
            </a:pPr>
            <a:r>
              <a:rPr lang="en" sz="1200">
                <a:solidFill>
                  <a:srgbClr val="00253A"/>
                </a:solidFill>
              </a:rPr>
              <a:t>Applicants do not pay university tuition and will receive university credit starting Fall 2022.</a:t>
            </a:r>
            <a:endParaRPr sz="1200">
              <a:solidFill>
                <a:srgbClr val="00253A"/>
              </a:solidFill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B99DC"/>
                </a:solidFill>
              </a:rPr>
              <a:t>34 </a:t>
            </a:r>
            <a:r>
              <a:rPr lang="en" sz="1700" b="1">
                <a:solidFill>
                  <a:srgbClr val="00253A"/>
                </a:solidFill>
              </a:rPr>
              <a:t>students admitted since Fall 2020.</a:t>
            </a:r>
            <a:endParaRPr sz="17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253A"/>
                </a:solidFill>
              </a:rPr>
              <a:t>3 Online Classes</a:t>
            </a:r>
            <a:endParaRPr sz="12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53A"/>
                </a:solidFill>
              </a:rPr>
              <a:t>Classes are self-paced with an open-ended structure with recommended deadlines.</a:t>
            </a:r>
            <a:endParaRPr sz="1200">
              <a:solidFill>
                <a:srgbClr val="00253A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3A"/>
              </a:buClr>
              <a:buSzPts val="1200"/>
              <a:buChar char="●"/>
            </a:pPr>
            <a:r>
              <a:rPr lang="en" sz="1200">
                <a:solidFill>
                  <a:srgbClr val="00253A"/>
                </a:solidFill>
              </a:rPr>
              <a:t>English</a:t>
            </a:r>
            <a:endParaRPr sz="1200">
              <a:solidFill>
                <a:srgbClr val="00253A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53A"/>
              </a:buClr>
              <a:buSzPts val="1200"/>
              <a:buChar char="●"/>
            </a:pPr>
            <a:r>
              <a:rPr lang="en" sz="1200">
                <a:solidFill>
                  <a:srgbClr val="00253A"/>
                </a:solidFill>
              </a:rPr>
              <a:t>Math</a:t>
            </a:r>
            <a:endParaRPr sz="1200">
              <a:solidFill>
                <a:srgbClr val="00253A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53A"/>
              </a:buClr>
              <a:buSzPts val="1200"/>
              <a:buChar char="●"/>
            </a:pPr>
            <a:r>
              <a:rPr lang="en" sz="1200">
                <a:solidFill>
                  <a:srgbClr val="00253A"/>
                </a:solidFill>
              </a:rPr>
              <a:t>Study Skills</a:t>
            </a:r>
            <a:endParaRPr sz="1700" b="1">
              <a:solidFill>
                <a:srgbClr val="384660"/>
              </a:solidFill>
              <a:highlight>
                <a:srgbClr val="FFFFFF"/>
              </a:highlight>
            </a:endParaRPr>
          </a:p>
        </p:txBody>
      </p:sp>
      <p:pic>
        <p:nvPicPr>
          <p:cNvPr id="340" name="Google Shape;3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075" y="-32533"/>
            <a:ext cx="5398623" cy="5198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450" y="228600"/>
            <a:ext cx="7601022" cy="419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7"/>
          <p:cNvSpPr txBox="1"/>
          <p:nvPr/>
        </p:nvSpPr>
        <p:spPr>
          <a:xfrm>
            <a:off x="661775" y="4560800"/>
            <a:ext cx="34800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1. USU Online Student Satisfaction Survey | 2019</a:t>
            </a:r>
            <a:endParaRPr sz="8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2. Payscale.com | Utah State University Average Salary</a:t>
            </a:r>
            <a:endParaRPr sz="11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175" y="200600"/>
            <a:ext cx="7423072" cy="44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8"/>
          <p:cNvSpPr txBox="1"/>
          <p:nvPr/>
        </p:nvSpPr>
        <p:spPr>
          <a:xfrm>
            <a:off x="661775" y="4560800"/>
            <a:ext cx="34800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1. USU Statewide Student Persona Survey | 2018 </a:t>
            </a:r>
            <a:endParaRPr sz="8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2. Payscale.com | Utah State University Average Salary</a:t>
            </a:r>
            <a:endParaRPr sz="11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32" y="209057"/>
            <a:ext cx="7511497" cy="4331927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9"/>
          <p:cNvSpPr txBox="1"/>
          <p:nvPr/>
        </p:nvSpPr>
        <p:spPr>
          <a:xfrm>
            <a:off x="661775" y="4560800"/>
            <a:ext cx="34800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1. USU Statewide Student Persona Survey | 2018</a:t>
            </a:r>
            <a:endParaRPr sz="11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634" y="1611475"/>
            <a:ext cx="9202809" cy="353435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0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3700" b="1">
              <a:solidFill>
                <a:srgbClr val="4B99DC"/>
              </a:solidFill>
            </a:endParaRPr>
          </a:p>
        </p:txBody>
      </p:sp>
      <p:sp>
        <p:nvSpPr>
          <p:cNvPr id="365" name="Google Shape;365;p40"/>
          <p:cNvSpPr txBox="1"/>
          <p:nvPr/>
        </p:nvSpPr>
        <p:spPr>
          <a:xfrm>
            <a:off x="351750" y="510875"/>
            <a:ext cx="83334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Post-traditional Student Aspirations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/>
          <p:nvPr/>
        </p:nvSpPr>
        <p:spPr>
          <a:xfrm>
            <a:off x="4752413" y="1565863"/>
            <a:ext cx="1534800" cy="1505400"/>
          </a:xfrm>
          <a:prstGeom prst="ellipse">
            <a:avLst/>
          </a:prstGeom>
          <a:solidFill>
            <a:srgbClr val="6CA9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1"/>
          <p:cNvSpPr/>
          <p:nvPr/>
        </p:nvSpPr>
        <p:spPr>
          <a:xfrm>
            <a:off x="2627575" y="1565875"/>
            <a:ext cx="1534800" cy="1505400"/>
          </a:xfrm>
          <a:prstGeom prst="ellipse">
            <a:avLst/>
          </a:prstGeom>
          <a:solidFill>
            <a:srgbClr val="6CA9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41"/>
          <p:cNvSpPr/>
          <p:nvPr/>
        </p:nvSpPr>
        <p:spPr>
          <a:xfrm>
            <a:off x="392888" y="1565875"/>
            <a:ext cx="1534800" cy="1505400"/>
          </a:xfrm>
          <a:prstGeom prst="ellipse">
            <a:avLst/>
          </a:prstGeom>
          <a:solidFill>
            <a:srgbClr val="6CA9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1"/>
          <p:cNvSpPr/>
          <p:nvPr/>
        </p:nvSpPr>
        <p:spPr>
          <a:xfrm>
            <a:off x="7021538" y="1565863"/>
            <a:ext cx="1534800" cy="1505400"/>
          </a:xfrm>
          <a:prstGeom prst="ellipse">
            <a:avLst/>
          </a:prstGeom>
          <a:solidFill>
            <a:srgbClr val="6CA9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75" name="Google Shape;375;p41"/>
          <p:cNvSpPr txBox="1">
            <a:spLocks noGrp="1"/>
          </p:cNvSpPr>
          <p:nvPr>
            <p:ph type="subTitle" idx="1"/>
          </p:nvPr>
        </p:nvSpPr>
        <p:spPr>
          <a:xfrm>
            <a:off x="312863" y="3090779"/>
            <a:ext cx="17247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253A"/>
                </a:solidFill>
              </a:rPr>
              <a:t>Time</a:t>
            </a:r>
            <a:endParaRPr sz="2000" b="1">
              <a:solidFill>
                <a:srgbClr val="00253A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600"/>
              </a:spcAft>
              <a:buNone/>
            </a:pPr>
            <a:endParaRPr sz="2000" b="1">
              <a:solidFill>
                <a:srgbClr val="00253A"/>
              </a:solidFill>
            </a:endParaRPr>
          </a:p>
        </p:txBody>
      </p:sp>
      <p:sp>
        <p:nvSpPr>
          <p:cNvPr id="376" name="Google Shape;376;p41"/>
          <p:cNvSpPr txBox="1">
            <a:spLocks noGrp="1"/>
          </p:cNvSpPr>
          <p:nvPr>
            <p:ph type="body" idx="4294967295"/>
          </p:nvPr>
        </p:nvSpPr>
        <p:spPr>
          <a:xfrm>
            <a:off x="2556100" y="3090904"/>
            <a:ext cx="18234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253A"/>
                </a:solidFill>
              </a:rPr>
              <a:t>Cost</a:t>
            </a:r>
            <a:endParaRPr sz="2000" b="1">
              <a:solidFill>
                <a:srgbClr val="00253A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600"/>
              </a:spcAft>
              <a:buNone/>
            </a:pPr>
            <a:endParaRPr sz="2000" b="1">
              <a:solidFill>
                <a:srgbClr val="00253A"/>
              </a:solidFill>
            </a:endParaRPr>
          </a:p>
        </p:txBody>
      </p:sp>
      <p:sp>
        <p:nvSpPr>
          <p:cNvPr id="377" name="Google Shape;377;p41"/>
          <p:cNvSpPr txBox="1">
            <a:spLocks noGrp="1"/>
          </p:cNvSpPr>
          <p:nvPr>
            <p:ph type="body" idx="4294967295"/>
          </p:nvPr>
        </p:nvSpPr>
        <p:spPr>
          <a:xfrm>
            <a:off x="4624150" y="3090704"/>
            <a:ext cx="17913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 b="1">
                <a:solidFill>
                  <a:srgbClr val="00253A"/>
                </a:solidFill>
              </a:rPr>
              <a:t>Technology</a:t>
            </a:r>
            <a:endParaRPr sz="2000" b="1">
              <a:solidFill>
                <a:srgbClr val="00253A"/>
              </a:solidFill>
            </a:endParaRPr>
          </a:p>
        </p:txBody>
      </p:sp>
      <p:sp>
        <p:nvSpPr>
          <p:cNvPr id="378" name="Google Shape;378;p41"/>
          <p:cNvSpPr txBox="1">
            <a:spLocks noGrp="1"/>
          </p:cNvSpPr>
          <p:nvPr>
            <p:ph type="body" idx="4294967295"/>
          </p:nvPr>
        </p:nvSpPr>
        <p:spPr>
          <a:xfrm>
            <a:off x="6877238" y="3090654"/>
            <a:ext cx="19539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 b="1">
                <a:solidFill>
                  <a:srgbClr val="00253A"/>
                </a:solidFill>
              </a:rPr>
              <a:t>Confidence</a:t>
            </a:r>
            <a:endParaRPr sz="2000" b="1">
              <a:solidFill>
                <a:srgbClr val="00253A"/>
              </a:solidFill>
            </a:endParaRPr>
          </a:p>
        </p:txBody>
      </p:sp>
      <p:sp>
        <p:nvSpPr>
          <p:cNvPr id="379" name="Google Shape;379;p41"/>
          <p:cNvSpPr txBox="1"/>
          <p:nvPr/>
        </p:nvSpPr>
        <p:spPr>
          <a:xfrm>
            <a:off x="351750" y="510875"/>
            <a:ext cx="8479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Post-traditional Student Solutions</a:t>
            </a:r>
            <a:endParaRPr/>
          </a:p>
        </p:txBody>
      </p:sp>
      <p:sp>
        <p:nvSpPr>
          <p:cNvPr id="380" name="Google Shape;380;p41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3700" b="1">
              <a:solidFill>
                <a:srgbClr val="00253A"/>
              </a:solidFill>
            </a:endParaRPr>
          </a:p>
        </p:txBody>
      </p:sp>
      <p:sp>
        <p:nvSpPr>
          <p:cNvPr id="381" name="Google Shape;381;p41"/>
          <p:cNvSpPr txBox="1">
            <a:spLocks noGrp="1"/>
          </p:cNvSpPr>
          <p:nvPr>
            <p:ph type="subTitle" idx="1"/>
          </p:nvPr>
        </p:nvSpPr>
        <p:spPr>
          <a:xfrm>
            <a:off x="312938" y="3531221"/>
            <a:ext cx="1813474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dirty="0">
                <a:solidFill>
                  <a:srgbClr val="595959"/>
                </a:solidFill>
              </a:rPr>
              <a:t>Online</a:t>
            </a:r>
            <a:r>
              <a:rPr lang="en" sz="1200" b="0" dirty="0">
                <a:solidFill>
                  <a:srgbClr val="595959"/>
                </a:solidFill>
              </a:rPr>
              <a:t> flexibility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Part-time attendance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Childcare options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Local facilities</a:t>
            </a:r>
            <a:endParaRPr sz="1200" b="0" dirty="0">
              <a:solidFill>
                <a:srgbClr val="59595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 b="0" dirty="0"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0" dirty="0">
              <a:solidFill>
                <a:srgbClr val="595959"/>
              </a:solidFill>
            </a:endParaRPr>
          </a:p>
        </p:txBody>
      </p:sp>
      <p:sp>
        <p:nvSpPr>
          <p:cNvPr id="382" name="Google Shape;382;p41"/>
          <p:cNvSpPr txBox="1">
            <a:spLocks noGrp="1"/>
          </p:cNvSpPr>
          <p:nvPr>
            <p:ph type="body" idx="4294967295"/>
          </p:nvPr>
        </p:nvSpPr>
        <p:spPr>
          <a:xfrm>
            <a:off x="2483275" y="3531221"/>
            <a:ext cx="2052026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dirty="0">
                <a:solidFill>
                  <a:srgbClr val="595959"/>
                </a:solidFill>
              </a:rPr>
              <a:t>Affordable</a:t>
            </a:r>
            <a:r>
              <a:rPr lang="en" sz="1200" b="0" dirty="0">
                <a:solidFill>
                  <a:srgbClr val="595959"/>
                </a:solidFill>
              </a:rPr>
              <a:t> quality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FAFSA &amp; scholarships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Tuition plateau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Employer support</a:t>
            </a:r>
            <a:endParaRPr sz="1200" b="0" dirty="0">
              <a:solidFill>
                <a:srgbClr val="59595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 b="0" dirty="0"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0" dirty="0">
              <a:solidFill>
                <a:srgbClr val="595959"/>
              </a:solidFill>
            </a:endParaRPr>
          </a:p>
        </p:txBody>
      </p:sp>
      <p:sp>
        <p:nvSpPr>
          <p:cNvPr id="383" name="Google Shape;383;p41"/>
          <p:cNvSpPr txBox="1">
            <a:spLocks noGrp="1"/>
          </p:cNvSpPr>
          <p:nvPr>
            <p:ph type="body" idx="4294967295"/>
          </p:nvPr>
        </p:nvSpPr>
        <p:spPr>
          <a:xfrm>
            <a:off x="4624175" y="3531225"/>
            <a:ext cx="19539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dirty="0">
                <a:solidFill>
                  <a:srgbClr val="595959"/>
                </a:solidFill>
              </a:rPr>
              <a:t>Admission</a:t>
            </a:r>
            <a:r>
              <a:rPr lang="en" sz="1200" b="0" dirty="0">
                <a:solidFill>
                  <a:srgbClr val="595959"/>
                </a:solidFill>
              </a:rPr>
              <a:t> support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Success coordination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TBD: computer literacy module</a:t>
            </a:r>
            <a:endParaRPr sz="1400" b="0" dirty="0"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0" dirty="0">
              <a:solidFill>
                <a:srgbClr val="595959"/>
              </a:solidFill>
            </a:endParaRPr>
          </a:p>
        </p:txBody>
      </p:sp>
      <p:sp>
        <p:nvSpPr>
          <p:cNvPr id="384" name="Google Shape;384;p41"/>
          <p:cNvSpPr txBox="1">
            <a:spLocks noGrp="1"/>
          </p:cNvSpPr>
          <p:nvPr>
            <p:ph type="body" idx="4294967295"/>
          </p:nvPr>
        </p:nvSpPr>
        <p:spPr>
          <a:xfrm>
            <a:off x="6877254" y="3531221"/>
            <a:ext cx="2052025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dirty="0">
                <a:solidFill>
                  <a:srgbClr val="595959"/>
                </a:solidFill>
              </a:rPr>
              <a:t>Welcoming</a:t>
            </a:r>
            <a:r>
              <a:rPr lang="en" sz="1200" b="0" dirty="0">
                <a:solidFill>
                  <a:srgbClr val="595959"/>
                </a:solidFill>
              </a:rPr>
              <a:t> environment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Local support staff</a:t>
            </a:r>
            <a:endParaRPr sz="1200" b="0" dirty="0">
              <a:solidFill>
                <a:srgbClr val="595959"/>
              </a:solidFill>
            </a:endParaRPr>
          </a:p>
          <a:p>
            <a:pPr marL="1143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★"/>
            </a:pPr>
            <a:r>
              <a:rPr lang="en" sz="1200" b="0" dirty="0">
                <a:solidFill>
                  <a:srgbClr val="595959"/>
                </a:solidFill>
              </a:rPr>
              <a:t>Nontraditional Student Association</a:t>
            </a:r>
            <a:endParaRPr sz="1400" b="0" dirty="0">
              <a:solidFill>
                <a:srgbClr val="595959"/>
              </a:solidFill>
            </a:endParaRPr>
          </a:p>
        </p:txBody>
      </p:sp>
      <p:pic>
        <p:nvPicPr>
          <p:cNvPr id="385" name="Google Shape;38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8550" y="1713006"/>
            <a:ext cx="1210851" cy="121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9399" y="1713403"/>
            <a:ext cx="1210851" cy="121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3115" y="1713398"/>
            <a:ext cx="1210851" cy="121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755" y="1563127"/>
            <a:ext cx="1505400" cy="15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l="40" t="4421" r="-40" b="14144"/>
          <a:stretch/>
        </p:blipFill>
        <p:spPr>
          <a:xfrm>
            <a:off x="-45725" y="1445975"/>
            <a:ext cx="9235438" cy="374035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00253A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51750" y="510875"/>
            <a:ext cx="67620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Serving Students since 1888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53A"/>
          </a:solidFill>
          <a:ln w="9525" cap="flat" cmpd="sng">
            <a:solidFill>
              <a:srgbClr val="4B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4" name="Google Shape;3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451" y="727710"/>
            <a:ext cx="1871399" cy="187188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2"/>
          <p:cNvSpPr txBox="1"/>
          <p:nvPr/>
        </p:nvSpPr>
        <p:spPr>
          <a:xfrm>
            <a:off x="311700" y="1101150"/>
            <a:ext cx="2312700" cy="19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1">
                <a:solidFill>
                  <a:srgbClr val="FFFFFF"/>
                </a:solidFill>
              </a:rPr>
              <a:t>Thank</a:t>
            </a:r>
            <a:endParaRPr sz="52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1">
                <a:solidFill>
                  <a:srgbClr val="FFFFFF"/>
                </a:solidFill>
              </a:rPr>
              <a:t>you!</a:t>
            </a:r>
            <a:endParaRPr sz="5200" b="1">
              <a:solidFill>
                <a:srgbClr val="FFFFFF"/>
              </a:solidFill>
            </a:endParaRPr>
          </a:p>
        </p:txBody>
      </p:sp>
      <p:pic>
        <p:nvPicPr>
          <p:cNvPr id="396" name="Google Shape;396;p42"/>
          <p:cNvPicPr preferRelativeResize="0"/>
          <p:nvPr/>
        </p:nvPicPr>
        <p:blipFill rotWithShape="1">
          <a:blip r:embed="rId4">
            <a:alphaModFix/>
          </a:blip>
          <a:srcRect l="19861" r="22851"/>
          <a:stretch/>
        </p:blipFill>
        <p:spPr>
          <a:xfrm>
            <a:off x="6546300" y="744900"/>
            <a:ext cx="1871400" cy="183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7" name="Google Shape;397;p42"/>
          <p:cNvSpPr txBox="1"/>
          <p:nvPr/>
        </p:nvSpPr>
        <p:spPr>
          <a:xfrm>
            <a:off x="2914050" y="2582400"/>
            <a:ext cx="3487500" cy="2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Rene Eborn</a:t>
            </a:r>
            <a:br>
              <a:rPr lang="en" sz="2000" b="1">
                <a:solidFill>
                  <a:srgbClr val="FFFFFF"/>
                </a:solidFill>
              </a:rPr>
            </a:br>
            <a:r>
              <a:rPr lang="en" i="1">
                <a:solidFill>
                  <a:srgbClr val="FFFFFF"/>
                </a:solidFill>
              </a:rPr>
              <a:t>AVP Strategic Initiatives &amp; USU Online Deputy of Digital Transformation</a:t>
            </a:r>
            <a:br>
              <a:rPr lang="en" i="1">
                <a:solidFill>
                  <a:srgbClr val="FFFFFF"/>
                </a:solidFill>
              </a:rPr>
            </a:br>
            <a:r>
              <a:rPr lang="en" b="1">
                <a:solidFill>
                  <a:srgbClr val="FFFFFF"/>
                </a:solidFill>
              </a:rPr>
              <a:t>Utah State University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E:</a:t>
            </a:r>
            <a:r>
              <a:rPr lang="en" u="sng">
                <a:solidFill>
                  <a:srgbClr val="FFFFFF"/>
                </a:solidFill>
              </a:rPr>
              <a:t> </a:t>
            </a:r>
            <a:r>
              <a:rPr lang="en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rene.eborn@usu.edu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O: 800.233.2137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98" name="Google Shape;398;p42"/>
          <p:cNvSpPr txBox="1"/>
          <p:nvPr/>
        </p:nvSpPr>
        <p:spPr>
          <a:xfrm>
            <a:off x="6440850" y="2582400"/>
            <a:ext cx="2611800" cy="2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Anca Matcovschi</a:t>
            </a:r>
            <a:br>
              <a:rPr lang="en" sz="2000" b="1">
                <a:solidFill>
                  <a:srgbClr val="FFFFFF"/>
                </a:solidFill>
              </a:rPr>
            </a:br>
            <a:r>
              <a:rPr lang="en" i="1">
                <a:solidFill>
                  <a:srgbClr val="FFFFFF"/>
                </a:solidFill>
              </a:rPr>
              <a:t>Director of Statewide &amp;</a:t>
            </a:r>
            <a:br>
              <a:rPr lang="en" i="1">
                <a:solidFill>
                  <a:srgbClr val="FFFFFF"/>
                </a:solidFill>
              </a:rPr>
            </a:br>
            <a:r>
              <a:rPr lang="en" i="1">
                <a:solidFill>
                  <a:srgbClr val="FFFFFF"/>
                </a:solidFill>
              </a:rPr>
              <a:t>USU Online Recruitment</a:t>
            </a:r>
            <a:br>
              <a:rPr lang="en" i="1">
                <a:solidFill>
                  <a:srgbClr val="FFFFFF"/>
                </a:solidFill>
              </a:rPr>
            </a:br>
            <a:r>
              <a:rPr lang="en" b="1">
                <a:solidFill>
                  <a:srgbClr val="FFFFFF"/>
                </a:solidFill>
              </a:rPr>
              <a:t>Utah State University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E: </a:t>
            </a:r>
            <a:r>
              <a:rPr lang="en" u="sng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anca.matcovschi@usu.edu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O: 435.797.1086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914E195-819D-144F-9CD9-98519F8B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098" y="1334626"/>
            <a:ext cx="2828167" cy="3549675"/>
          </a:xfrm>
          <a:prstGeom prst="rect">
            <a:avLst/>
          </a:prstGeom>
        </p:spPr>
      </p:pic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6838" y="1334626"/>
            <a:ext cx="2497066" cy="35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3700" b="1">
              <a:solidFill>
                <a:srgbClr val="00253A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351750" y="510875"/>
            <a:ext cx="7399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Utah’s Land-grant University</a:t>
            </a:r>
            <a:endParaRPr sz="3700" b="1">
              <a:solidFill>
                <a:srgbClr val="4B99DC"/>
              </a:solidFill>
            </a:endParaRPr>
          </a:p>
        </p:txBody>
      </p:sp>
      <p:sp>
        <p:nvSpPr>
          <p:cNvPr id="9" name="Google Shape;183;p24">
            <a:extLst>
              <a:ext uri="{FF2B5EF4-FFF2-40B4-BE49-F238E27FC236}">
                <a16:creationId xmlns:a16="http://schemas.microsoft.com/office/drawing/2014/main" id="{90FC6234-891A-0F4C-8A41-2C8AE5D7C4C8}"/>
              </a:ext>
            </a:extLst>
          </p:cNvPr>
          <p:cNvSpPr/>
          <p:nvPr/>
        </p:nvSpPr>
        <p:spPr>
          <a:xfrm>
            <a:off x="4198051" y="2571750"/>
            <a:ext cx="747900" cy="737700"/>
          </a:xfrm>
          <a:prstGeom prst="ellipse">
            <a:avLst/>
          </a:prstGeom>
          <a:solidFill>
            <a:srgbClr val="0025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5088"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FFFF"/>
                </a:solidFill>
              </a:rPr>
              <a:t>&gt;</a:t>
            </a:r>
            <a:endParaRPr sz="6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l="22948" r="19187"/>
          <a:stretch/>
        </p:blipFill>
        <p:spPr>
          <a:xfrm>
            <a:off x="5684125" y="1308012"/>
            <a:ext cx="3055949" cy="358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l="6526" t="3707" r="11787"/>
          <a:stretch/>
        </p:blipFill>
        <p:spPr>
          <a:xfrm>
            <a:off x="3164725" y="1308005"/>
            <a:ext cx="2461373" cy="19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00253A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351750" y="510875"/>
            <a:ext cx="83883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Trains, Planes, and Automobiles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5">
            <a:alphaModFix/>
          </a:blip>
          <a:srcRect t="21476"/>
          <a:stretch/>
        </p:blipFill>
        <p:spPr>
          <a:xfrm>
            <a:off x="3164750" y="3351280"/>
            <a:ext cx="2461375" cy="154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6">
            <a:alphaModFix/>
          </a:blip>
          <a:srcRect r="2267"/>
          <a:stretch/>
        </p:blipFill>
        <p:spPr>
          <a:xfrm>
            <a:off x="351750" y="1308012"/>
            <a:ext cx="2754975" cy="35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98" name="Google Shape;98;p18"/>
          <p:cNvGrpSpPr/>
          <p:nvPr/>
        </p:nvGrpSpPr>
        <p:grpSpPr>
          <a:xfrm>
            <a:off x="989459" y="83543"/>
            <a:ext cx="7165103" cy="4976417"/>
            <a:chOff x="1182472" y="1384513"/>
            <a:chExt cx="5059029" cy="3118056"/>
          </a:xfrm>
        </p:grpSpPr>
        <p:pic>
          <p:nvPicPr>
            <p:cNvPr id="99" name="Google Shape;9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82472" y="1384513"/>
              <a:ext cx="2579335" cy="3100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8"/>
            <p:cNvPicPr preferRelativeResize="0"/>
            <p:nvPr/>
          </p:nvPicPr>
          <p:blipFill rotWithShape="1">
            <a:blip r:embed="rId4">
              <a:alphaModFix/>
            </a:blip>
            <a:srcRect l="1185"/>
            <a:stretch/>
          </p:blipFill>
          <p:spPr>
            <a:xfrm>
              <a:off x="3693699" y="1436455"/>
              <a:ext cx="2547803" cy="30661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/>
          <p:nvPr/>
        </p:nvSpPr>
        <p:spPr>
          <a:xfrm>
            <a:off x="6822975" y="1210249"/>
            <a:ext cx="933900" cy="935100"/>
          </a:xfrm>
          <a:prstGeom prst="ellipse">
            <a:avLst/>
          </a:prstGeom>
          <a:solidFill>
            <a:srgbClr val="6CA9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19"/>
          <p:cNvGrpSpPr/>
          <p:nvPr/>
        </p:nvGrpSpPr>
        <p:grpSpPr>
          <a:xfrm>
            <a:off x="4929552" y="1593534"/>
            <a:ext cx="2945928" cy="3222089"/>
            <a:chOff x="4739175" y="943396"/>
            <a:chExt cx="3323100" cy="3883907"/>
          </a:xfrm>
        </p:grpSpPr>
        <p:sp>
          <p:nvSpPr>
            <p:cNvPr id="107" name="Google Shape;107;p19"/>
            <p:cNvSpPr/>
            <p:nvPr/>
          </p:nvSpPr>
          <p:spPr>
            <a:xfrm>
              <a:off x="5096786" y="943396"/>
              <a:ext cx="2607900" cy="2607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9"/>
            <p:cNvSpPr txBox="1"/>
            <p:nvPr/>
          </p:nvSpPr>
          <p:spPr>
            <a:xfrm>
              <a:off x="4739175" y="3658803"/>
              <a:ext cx="3323100" cy="11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900" b="1">
                  <a:solidFill>
                    <a:srgbClr val="00253A"/>
                  </a:solidFill>
                </a:rPr>
                <a:t>Post-traditional </a:t>
              </a:r>
              <a:r>
                <a:rPr lang="en" sz="2400" b="1">
                  <a:solidFill>
                    <a:srgbClr val="00253A"/>
                  </a:solidFill>
                </a:rPr>
                <a:t>(Non-residential)</a:t>
              </a:r>
              <a:endParaRPr sz="2900" b="1">
                <a:solidFill>
                  <a:srgbClr val="00253A"/>
                </a:solidFill>
              </a:endParaRPr>
            </a:p>
          </p:txBody>
        </p:sp>
      </p:grpSp>
      <p:sp>
        <p:nvSpPr>
          <p:cNvPr id="109" name="Google Shape;109;p19"/>
          <p:cNvSpPr txBox="1">
            <a:spLocks noGrp="1"/>
          </p:cNvSpPr>
          <p:nvPr>
            <p:ph type="body" idx="4294967295"/>
          </p:nvPr>
        </p:nvSpPr>
        <p:spPr>
          <a:xfrm>
            <a:off x="6837086" y="1331994"/>
            <a:ext cx="1147500" cy="9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400" b="1">
                <a:solidFill>
                  <a:srgbClr val="00253A"/>
                </a:solidFill>
              </a:rPr>
              <a:t>25+</a:t>
            </a:r>
            <a:endParaRPr sz="3100" b="1">
              <a:solidFill>
                <a:srgbClr val="00253A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586" y="1443050"/>
            <a:ext cx="2409801" cy="240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9"/>
          <p:cNvGrpSpPr/>
          <p:nvPr/>
        </p:nvGrpSpPr>
        <p:grpSpPr>
          <a:xfrm>
            <a:off x="1497110" y="1593534"/>
            <a:ext cx="2473867" cy="3222089"/>
            <a:chOff x="888988" y="943396"/>
            <a:chExt cx="2790600" cy="3883907"/>
          </a:xfrm>
        </p:grpSpPr>
        <p:sp>
          <p:nvSpPr>
            <p:cNvPr id="112" name="Google Shape;112;p19"/>
            <p:cNvSpPr txBox="1"/>
            <p:nvPr/>
          </p:nvSpPr>
          <p:spPr>
            <a:xfrm>
              <a:off x="888988" y="3658803"/>
              <a:ext cx="2790600" cy="11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900" b="1">
                  <a:solidFill>
                    <a:srgbClr val="00253A"/>
                  </a:solidFill>
                </a:rPr>
                <a:t>Traditional </a:t>
              </a:r>
              <a:r>
                <a:rPr lang="en" sz="2400" b="1">
                  <a:solidFill>
                    <a:srgbClr val="00253A"/>
                  </a:solidFill>
                </a:rPr>
                <a:t>(Residential)</a:t>
              </a:r>
              <a:endParaRPr sz="2400" b="1">
                <a:solidFill>
                  <a:srgbClr val="00253A"/>
                </a:solidFill>
              </a:endParaRPr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978386" y="943396"/>
              <a:ext cx="2607900" cy="26079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9135" y="1443045"/>
            <a:ext cx="2409801" cy="240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2500" b="1">
              <a:solidFill>
                <a:srgbClr val="0025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00253A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351750" y="510875"/>
            <a:ext cx="67620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Main Student Populations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/>
          <p:nvPr/>
        </p:nvSpPr>
        <p:spPr>
          <a:xfrm>
            <a:off x="6995926" y="2427423"/>
            <a:ext cx="1767900" cy="1764600"/>
          </a:xfrm>
          <a:prstGeom prst="ellipse">
            <a:avLst/>
          </a:prstGeom>
          <a:solidFill>
            <a:srgbClr val="6CA9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9275" y="2319975"/>
            <a:ext cx="1941324" cy="194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/>
          <p:nvPr/>
        </p:nvSpPr>
        <p:spPr>
          <a:xfrm>
            <a:off x="2188493" y="1445986"/>
            <a:ext cx="1494000" cy="14940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2673" y="1475982"/>
            <a:ext cx="1334775" cy="13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/>
          <p:nvPr/>
        </p:nvSpPr>
        <p:spPr>
          <a:xfrm>
            <a:off x="380187" y="3305548"/>
            <a:ext cx="1494000" cy="14940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829" y="3373613"/>
            <a:ext cx="1390950" cy="139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/>
          <p:nvPr/>
        </p:nvSpPr>
        <p:spPr>
          <a:xfrm>
            <a:off x="380187" y="1445986"/>
            <a:ext cx="1494000" cy="14940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539" y="1409802"/>
            <a:ext cx="1390950" cy="13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9336" y="1617907"/>
            <a:ext cx="3355476" cy="335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/>
          <p:nvPr/>
        </p:nvSpPr>
        <p:spPr>
          <a:xfrm>
            <a:off x="2188493" y="3305548"/>
            <a:ext cx="1494000" cy="14940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43739" y="3357075"/>
            <a:ext cx="1390950" cy="13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ldNum" idx="4294967295"/>
          </p:nvPr>
        </p:nvSpPr>
        <p:spPr>
          <a:xfrm>
            <a:off x="435571" y="4711825"/>
            <a:ext cx="5125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| </a:t>
            </a:r>
            <a:r>
              <a:rPr lang="en" sz="1200">
                <a:solidFill>
                  <a:schemeClr val="lt1"/>
                </a:solidFill>
              </a:rPr>
              <a:t> Post-traditional Recruitment Training</a:t>
            </a:r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380175" y="2614475"/>
            <a:ext cx="16698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253A"/>
                </a:solidFill>
              </a:rPr>
              <a:t>Institutional</a:t>
            </a:r>
            <a:endParaRPr sz="1600" b="1">
              <a:solidFill>
                <a:srgbClr val="00253A"/>
              </a:solidFill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2188481" y="2614475"/>
            <a:ext cx="16698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253A"/>
                </a:solidFill>
              </a:rPr>
              <a:t>Academic</a:t>
            </a:r>
            <a:endParaRPr sz="1600" b="1">
              <a:solidFill>
                <a:srgbClr val="00253A"/>
              </a:solidFill>
            </a:endParaRPr>
          </a:p>
        </p:txBody>
      </p:sp>
      <p:sp>
        <p:nvSpPr>
          <p:cNvPr id="137" name="Google Shape;137;p20"/>
          <p:cNvSpPr txBox="1">
            <a:spLocks noGrp="1"/>
          </p:cNvSpPr>
          <p:nvPr>
            <p:ph type="body" idx="1"/>
          </p:nvPr>
        </p:nvSpPr>
        <p:spPr>
          <a:xfrm>
            <a:off x="2119994" y="4518600"/>
            <a:ext cx="16698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253A"/>
                </a:solidFill>
              </a:rPr>
              <a:t>Attitudinal</a:t>
            </a:r>
            <a:endParaRPr sz="1600" b="1">
              <a:solidFill>
                <a:srgbClr val="00253A"/>
              </a:solidFill>
            </a:endParaRPr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311688" y="4518600"/>
            <a:ext cx="16698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253A"/>
                </a:solidFill>
              </a:rPr>
              <a:t>Situational</a:t>
            </a:r>
            <a:endParaRPr sz="1600" b="1">
              <a:solidFill>
                <a:srgbClr val="00253A"/>
              </a:solidFill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351750" y="510875"/>
            <a:ext cx="8479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4B99DC"/>
                </a:solidFill>
              </a:rPr>
              <a:t>Post-traditional Access Challenges</a:t>
            </a:r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3700" b="1">
              <a:solidFill>
                <a:srgbClr val="00253A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ldNum" idx="4294967295"/>
          </p:nvPr>
        </p:nvSpPr>
        <p:spPr>
          <a:xfrm>
            <a:off x="435571" y="4711825"/>
            <a:ext cx="5125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| </a:t>
            </a:r>
            <a:r>
              <a:rPr lang="en" sz="1200">
                <a:solidFill>
                  <a:schemeClr val="lt1"/>
                </a:solidFill>
              </a:rPr>
              <a:t> Post-traditional Recruitment Training</a:t>
            </a:r>
            <a:endParaRPr/>
          </a:p>
        </p:txBody>
      </p:sp>
      <p:sp>
        <p:nvSpPr>
          <p:cNvPr id="147" name="Google Shape;147;p21"/>
          <p:cNvSpPr txBox="1"/>
          <p:nvPr/>
        </p:nvSpPr>
        <p:spPr>
          <a:xfrm>
            <a:off x="351750" y="510875"/>
            <a:ext cx="8479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4B99DC"/>
                </a:solidFill>
              </a:rPr>
              <a:t>Strategic Enrollment Management Plan</a:t>
            </a:r>
            <a:endParaRPr sz="1200"/>
          </a:p>
        </p:txBody>
      </p:sp>
      <p:sp>
        <p:nvSpPr>
          <p:cNvPr id="148" name="Google Shape;148;p21"/>
          <p:cNvSpPr txBox="1"/>
          <p:nvPr/>
        </p:nvSpPr>
        <p:spPr>
          <a:xfrm>
            <a:off x="351750" y="199125"/>
            <a:ext cx="5562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253A"/>
                </a:solidFill>
              </a:rPr>
              <a:t>Utah State University</a:t>
            </a:r>
            <a:endParaRPr sz="3700" b="1">
              <a:solidFill>
                <a:srgbClr val="00253A"/>
              </a:solidFill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t="23569" b="5457"/>
          <a:stretch/>
        </p:blipFill>
        <p:spPr>
          <a:xfrm>
            <a:off x="648950" y="1321250"/>
            <a:ext cx="7885100" cy="373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Office PowerPoint</Application>
  <PresentationFormat>On-screen Show (16:9)</PresentationFormat>
  <Paragraphs>188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Brimhall, Kellie</dc:creator>
  <cp:lastModifiedBy>Brimhall, Kellie</cp:lastModifiedBy>
  <cp:revision>1</cp:revision>
  <dcterms:modified xsi:type="dcterms:W3CDTF">2021-10-04T12:20:37Z</dcterms:modified>
</cp:coreProperties>
</file>